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6" r:id="rId20"/>
    <p:sldId id="293" r:id="rId21"/>
    <p:sldId id="285" r:id="rId22"/>
    <p:sldId id="288" r:id="rId23"/>
    <p:sldId id="289" r:id="rId24"/>
    <p:sldId id="287" r:id="rId25"/>
    <p:sldId id="290" r:id="rId26"/>
    <p:sldId id="291" r:id="rId27"/>
    <p:sldId id="270" r:id="rId28"/>
    <p:sldId id="271" r:id="rId29"/>
    <p:sldId id="276" r:id="rId30"/>
    <p:sldId id="272" r:id="rId31"/>
    <p:sldId id="265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55" autoAdjust="0"/>
    <p:restoredTop sz="94613" autoAdjust="0"/>
  </p:normalViewPr>
  <p:slideViewPr>
    <p:cSldViewPr>
      <p:cViewPr varScale="1">
        <p:scale>
          <a:sx n="81" d="100"/>
          <a:sy n="81" d="100"/>
        </p:scale>
        <p:origin x="-48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2910" y="2571745"/>
            <a:ext cx="7772400" cy="1000133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00100" y="3929066"/>
            <a:ext cx="7129490" cy="1143008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72264" y="6356350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fld id="{8D8ED093-CF66-4C6C-93DF-1AF53D54900D}" type="datetimeFigureOut">
              <a:rPr lang="ko-KR" altLang="en-US" smtClean="0"/>
              <a:pPr/>
              <a:t>2015-12-06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28596" y="6356351"/>
            <a:ext cx="2214578" cy="365125"/>
          </a:xfrm>
        </p:spPr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38532" y="6356350"/>
            <a:ext cx="2133600" cy="365125"/>
          </a:xfrm>
        </p:spPr>
        <p:txBody>
          <a:bodyPr/>
          <a:lstStyle>
            <a:lvl1pPr algn="ctr">
              <a:defRPr/>
            </a:lvl1pPr>
          </a:lstStyle>
          <a:p>
            <a:fld id="{F1B989F8-44F7-44D3-B07B-A9416E56EE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15328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115328" cy="4525963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ED093-CF66-4C6C-93DF-1AF53D54900D}" type="datetimeFigureOut">
              <a:rPr lang="ko-KR" altLang="en-US" smtClean="0"/>
              <a:pPr/>
              <a:t>2015-12-06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989F8-44F7-44D3-B07B-A9416E56EE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72330" y="785795"/>
            <a:ext cx="928694" cy="5494340"/>
          </a:xfrm>
        </p:spPr>
        <p:txBody>
          <a:bodyPr vert="eaVert"/>
          <a:lstStyle>
            <a:lvl1pPr algn="ctr"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00034" y="1071546"/>
            <a:ext cx="6472254" cy="5143538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ED093-CF66-4C6C-93DF-1AF53D54900D}" type="datetimeFigureOut">
              <a:rPr lang="ko-KR" altLang="en-US" smtClean="0"/>
              <a:pPr/>
              <a:t>2015-12-06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989F8-44F7-44D3-B07B-A9416E56EE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ED093-CF66-4C6C-93DF-1AF53D54900D}" type="datetimeFigureOut">
              <a:rPr lang="ko-KR" altLang="en-US" smtClean="0"/>
              <a:pPr/>
              <a:t>2015-12-06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989F8-44F7-44D3-B07B-A9416E56EE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94145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57166"/>
            <a:ext cx="6829444" cy="928686"/>
          </a:xfrm>
        </p:spPr>
        <p:txBody>
          <a:bodyPr/>
          <a:lstStyle>
            <a:lvl1pPr>
              <a:defRPr sz="400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ED093-CF66-4C6C-93DF-1AF53D54900D}" type="datetimeFigureOut">
              <a:rPr lang="ko-KR" altLang="en-US" smtClean="0"/>
              <a:pPr/>
              <a:t>2015-12-06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989F8-44F7-44D3-B07B-A9416E56EEA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00034" y="1357298"/>
            <a:ext cx="6786610" cy="1588"/>
          </a:xfrm>
          <a:prstGeom prst="line">
            <a:avLst/>
          </a:prstGeom>
          <a:noFill/>
          <a:ln w="38100" cap="rnd" cmpd="sng" algn="ctr">
            <a:solidFill>
              <a:srgbClr val="FBFEC6">
                <a:shade val="75000"/>
              </a:srgbClr>
            </a:solidFill>
            <a:prstDash val="sysDot"/>
          </a:ln>
          <a:effectLst>
            <a:outerShdw blurRad="50800" dist="25400" dir="2400000" algn="tl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3786190"/>
            <a:ext cx="8286808" cy="857256"/>
          </a:xfrm>
        </p:spPr>
        <p:txBody>
          <a:bodyPr anchor="ctr"/>
          <a:lstStyle>
            <a:lvl1pPr algn="l">
              <a:defRPr sz="4400" b="1" cap="all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0034" y="4857760"/>
            <a:ext cx="8215370" cy="1214446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ED093-CF66-4C6C-93DF-1AF53D54900D}" type="datetimeFigureOut">
              <a:rPr lang="ko-KR" altLang="en-US" smtClean="0"/>
              <a:pPr/>
              <a:t>2015-12-06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989F8-44F7-44D3-B07B-A9416E56EEA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513495" y="4714884"/>
            <a:ext cx="8201909" cy="29261"/>
          </a:xfrm>
          <a:prstGeom prst="line">
            <a:avLst/>
          </a:prstGeom>
          <a:noFill/>
          <a:ln w="38100" cap="rnd" cmpd="sng" algn="ctr">
            <a:solidFill>
              <a:srgbClr val="FBFEC6">
                <a:shade val="75000"/>
              </a:srgbClr>
            </a:solidFill>
            <a:prstDash val="sysDot"/>
          </a:ln>
          <a:effectLst>
            <a:outerShdw blurRad="50800" dist="25400" dir="2400000" algn="tl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28612"/>
            <a:ext cx="8229600" cy="11430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ED093-CF66-4C6C-93DF-1AF53D54900D}" type="datetimeFigureOut">
              <a:rPr lang="ko-KR" altLang="en-US" smtClean="0"/>
              <a:pPr/>
              <a:t>2015-12-06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989F8-44F7-44D3-B07B-A9416E56EE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0034" y="5354646"/>
            <a:ext cx="4041648" cy="639762"/>
          </a:xfrm>
          <a:prstGeom prst="roundRect">
            <a:avLst>
              <a:gd name="adj" fmla="val 0"/>
            </a:avLst>
          </a:prstGeom>
          <a:noFill/>
          <a:ln w="19050">
            <a:noFill/>
            <a:prstDash val="sysDot"/>
          </a:ln>
          <a:scene3d>
            <a:camera prst="orthographicFront"/>
            <a:lightRig rig="threePt" dir="t"/>
          </a:scene3d>
          <a:sp3d>
            <a:contourClr>
              <a:schemeClr val="tx2"/>
            </a:contourClr>
          </a:sp3d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1800" b="1"/>
            </a:lvl3pPr>
            <a:lvl4pPr marL="1371600" indent="0" algn="ctr">
              <a:buNone/>
              <a:defRPr sz="1600" b="1"/>
            </a:lvl4pPr>
            <a:lvl5pPr marL="1828800" indent="0" algn="ctr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0034" y="1571612"/>
            <a:ext cx="4040188" cy="378621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87860" y="5357826"/>
            <a:ext cx="4041648" cy="639762"/>
          </a:xfrm>
          <a:prstGeom prst="roundRect">
            <a:avLst>
              <a:gd name="adj" fmla="val 0"/>
            </a:avLst>
          </a:prstGeom>
          <a:noFill/>
          <a:ln w="19050">
            <a:noFill/>
            <a:prstDash val="sysDot"/>
          </a:ln>
          <a:scene3d>
            <a:camera prst="orthographicFront"/>
            <a:lightRig rig="threePt" dir="t"/>
          </a:scene3d>
          <a:sp3d>
            <a:contourClr>
              <a:schemeClr val="tx2"/>
            </a:contourClr>
          </a:sp3d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1800" b="1"/>
            </a:lvl3pPr>
            <a:lvl4pPr marL="1371600" indent="0" algn="ctr">
              <a:buNone/>
              <a:defRPr sz="1600" b="1"/>
            </a:lvl4pPr>
            <a:lvl5pPr marL="1828800" indent="0" algn="ctr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87860" y="1571612"/>
            <a:ext cx="4041775" cy="378621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ED093-CF66-4C6C-93DF-1AF53D54900D}" type="datetimeFigureOut">
              <a:rPr lang="ko-KR" altLang="en-US" smtClean="0"/>
              <a:pPr/>
              <a:t>2015-12-06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989F8-44F7-44D3-B07B-A9416E56EEA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500034" y="6215082"/>
            <a:ext cx="8143932" cy="1588"/>
          </a:xfrm>
          <a:prstGeom prst="line">
            <a:avLst/>
          </a:prstGeom>
          <a:noFill/>
          <a:ln w="38100" cap="rnd" cmpd="sng" algn="ctr">
            <a:solidFill>
              <a:srgbClr val="FBFEC6">
                <a:shade val="75000"/>
              </a:srgbClr>
            </a:solidFill>
            <a:prstDash val="sysDot"/>
          </a:ln>
          <a:effectLst>
            <a:outerShdw blurRad="50800" dist="25400" dir="2400000" algn="tl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ED093-CF66-4C6C-93DF-1AF53D54900D}" type="datetimeFigureOut">
              <a:rPr lang="ko-KR" altLang="en-US" smtClean="0"/>
              <a:pPr/>
              <a:t>2015-12-06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989F8-44F7-44D3-B07B-A9416E56EE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ED093-CF66-4C6C-93DF-1AF53D54900D}" type="datetimeFigureOut">
              <a:rPr lang="ko-KR" altLang="en-US" smtClean="0"/>
              <a:pPr/>
              <a:t>2015-12-06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989F8-44F7-44D3-B07B-A9416E56EE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0034" y="1357299"/>
            <a:ext cx="7572428" cy="3643339"/>
          </a:xfrm>
        </p:spPr>
        <p:txBody>
          <a:bodyPr/>
          <a:lstStyle>
            <a:lvl1pPr>
              <a:defRPr sz="24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571480"/>
            <a:ext cx="7643866" cy="642942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2114" y="5072074"/>
            <a:ext cx="8151852" cy="10540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ED093-CF66-4C6C-93DF-1AF53D54900D}" type="datetimeFigureOut">
              <a:rPr lang="ko-KR" altLang="en-US" smtClean="0"/>
              <a:pPr/>
              <a:t>2015-12-06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989F8-44F7-44D3-B07B-A9416E56EEA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00034" y="1214422"/>
            <a:ext cx="7572428" cy="1588"/>
          </a:xfrm>
          <a:prstGeom prst="line">
            <a:avLst/>
          </a:prstGeom>
          <a:noFill/>
          <a:ln w="38100" cap="rnd" cmpd="sng" algn="ctr">
            <a:solidFill>
              <a:srgbClr val="FBFEC6">
                <a:shade val="75000"/>
              </a:srgbClr>
            </a:solidFill>
            <a:prstDash val="sysDot"/>
          </a:ln>
          <a:effectLst>
            <a:outerShdw blurRad="50800" dist="25400" dir="2400000" algn="tl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3042" y="428604"/>
            <a:ext cx="4500594" cy="566738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00298" y="5500702"/>
            <a:ext cx="5214974" cy="714380"/>
          </a:xfrm>
        </p:spPr>
        <p:txBody>
          <a:bodyPr/>
          <a:lstStyle>
            <a:lvl1pPr marL="0" indent="0" algn="l">
              <a:buNone/>
              <a:defRPr sz="1400"/>
            </a:lvl1pPr>
            <a:lvl2pPr marL="457200" indent="0" algn="l">
              <a:buNone/>
              <a:defRPr sz="1200"/>
            </a:lvl2pPr>
            <a:lvl3pPr marL="914400" indent="0" algn="l">
              <a:buNone/>
              <a:defRPr sz="1000"/>
            </a:lvl3pPr>
            <a:lvl4pPr marL="1371600" indent="0" algn="l">
              <a:buNone/>
              <a:defRPr sz="900"/>
            </a:lvl4pPr>
            <a:lvl5pPr marL="1828800" indent="0" algn="l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ED093-CF66-4C6C-93DF-1AF53D54900D}" type="datetimeFigureOut">
              <a:rPr lang="ko-KR" altLang="en-US" smtClean="0"/>
              <a:pPr/>
              <a:t>2015-12-06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989F8-44F7-44D3-B07B-A9416E56EEA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그림 개체 틀 11"/>
          <p:cNvSpPr>
            <a:spLocks noGrp="1"/>
          </p:cNvSpPr>
          <p:nvPr>
            <p:ph type="pic" sz="quarter" idx="1"/>
          </p:nvPr>
        </p:nvSpPr>
        <p:spPr>
          <a:xfrm>
            <a:off x="1785918" y="1000108"/>
            <a:ext cx="5857875" cy="442912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>
              <a:shade val="50000"/>
            </a:schemeClr>
          </a:solidFill>
          <a:ln w="76200">
            <a:solidFill>
              <a:schemeClr val="bg2">
                <a:tint val="60000"/>
              </a:schemeClr>
            </a:solidFill>
          </a:ln>
        </p:spPr>
        <p:txBody>
          <a:bodyPr/>
          <a:lstStyle/>
          <a:p>
            <a:r>
              <a:rPr kumimoji="0" lang="ko-KR" altLang="en-US" smtClean="0"/>
              <a:t>그림을 추가하려면 아이콘을 클릭하십시오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428604"/>
            <a:ext cx="6829444" cy="857248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85804" y="1500174"/>
            <a:ext cx="8229600" cy="462599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572264" y="6357958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8D8ED093-CF66-4C6C-93DF-1AF53D54900D}" type="datetimeFigureOut">
              <a:rPr lang="ko-KR" altLang="en-US" smtClean="0"/>
              <a:pPr/>
              <a:t>2015-12-06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1954" y="6356351"/>
            <a:ext cx="2681286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143372" y="6356351"/>
            <a:ext cx="1114404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F1B989F8-44F7-44D3-B07B-A9416E56EE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60" r:id="rId12"/>
  </p:sldLayoutIdLst>
  <p:txStyles>
    <p:titleStyle>
      <a:lvl1pPr algn="l" rtl="0" eaLnBrk="1" latinLnBrk="1" hangingPunct="1">
        <a:spcBef>
          <a:spcPct val="0"/>
        </a:spcBef>
        <a:buNone/>
        <a:defRPr kumimoji="0" sz="4000" b="0" kern="1200">
          <a:gradFill flip="none" rotWithShape="1">
            <a:gsLst>
              <a:gs pos="0">
                <a:schemeClr val="tx2"/>
              </a:gs>
              <a:gs pos="100000">
                <a:schemeClr val="tx1"/>
              </a:gs>
            </a:gsLst>
            <a:lin ang="5400000" scaled="1"/>
            <a:tileRect/>
          </a:gradFill>
          <a:effectLst>
            <a:innerShdw blurRad="50800" dist="50800" dir="13500000">
              <a:srgbClr val="000000">
                <a:alpha val="80000"/>
              </a:srgbClr>
            </a:innerShdw>
          </a:effectLst>
          <a:latin typeface="+mj-ea"/>
          <a:ea typeface="+mj-ea"/>
          <a:cs typeface="HY견고딕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õ"/>
        <a:defRPr kumimoji="0" sz="3200" kern="1200">
          <a:solidFill>
            <a:schemeClr val="tx1"/>
          </a:solidFill>
          <a:latin typeface="+mn-ea"/>
          <a:ea typeface="+mn-ea"/>
          <a:cs typeface="맑은 고딕"/>
        </a:defRPr>
      </a:lvl1pPr>
      <a:lvl2pPr marL="742950" indent="-285750" algn="l" rtl="0" eaLnBrk="1" latinLnBrk="1" hangingPunct="1">
        <a:spcBef>
          <a:spcPct val="20000"/>
        </a:spcBef>
        <a:buClr>
          <a:schemeClr val="accent1"/>
        </a:buClr>
        <a:buSzPct val="90000"/>
        <a:buFont typeface="Wingdings 2"/>
        <a:buChar char="â"/>
        <a:defRPr kumimoji="0" sz="2800" kern="1200">
          <a:solidFill>
            <a:schemeClr val="tx1"/>
          </a:solidFill>
          <a:latin typeface="+mn-ea"/>
          <a:ea typeface="+mn-ea"/>
          <a:cs typeface="맑은 고딕"/>
        </a:defRPr>
      </a:lvl2pPr>
      <a:lvl3pPr marL="1143000" indent="-22860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 2"/>
        <a:buChar char="Ý"/>
        <a:defRPr kumimoji="0" sz="2400" kern="1200">
          <a:solidFill>
            <a:schemeClr val="tx1"/>
          </a:solidFill>
          <a:latin typeface="+mn-ea"/>
          <a:ea typeface="+mn-ea"/>
          <a:cs typeface="맑은 고딕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 2"/>
        <a:buChar char="×"/>
        <a:defRPr kumimoji="0" sz="2200" kern="1200">
          <a:solidFill>
            <a:schemeClr val="tx1"/>
          </a:solidFill>
          <a:latin typeface="+mn-ea"/>
          <a:ea typeface="+mn-ea"/>
          <a:cs typeface="맑은 고딕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 2"/>
        <a:buChar char="Ð"/>
        <a:defRPr kumimoji="0" sz="2000" kern="1200">
          <a:solidFill>
            <a:schemeClr val="tx1"/>
          </a:solidFill>
          <a:latin typeface="+mn-ea"/>
          <a:ea typeface="+mn-ea"/>
          <a:cs typeface="맑은 고딕"/>
        </a:defRPr>
      </a:lvl5pPr>
      <a:lvl6pPr marL="2514600" indent="-228600" algn="l" rtl="0" eaLnBrk="1" latinLnBrk="1" hangingPunct="1">
        <a:spcBef>
          <a:spcPct val="20000"/>
        </a:spcBef>
        <a:buClr>
          <a:schemeClr val="accent4">
            <a:tint val="60000"/>
          </a:schemeClr>
        </a:buClr>
        <a:buSzPct val="60000"/>
        <a:buFont typeface="Wingdings 2"/>
        <a:buChar char="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tx2"/>
        </a:buClr>
        <a:buSzPct val="50000"/>
        <a:buFont typeface="Wingdings 2"/>
        <a:buChar char="Ý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3">
            <a:tint val="60000"/>
          </a:schemeClr>
        </a:buClr>
        <a:buSzPct val="50000"/>
        <a:buFont typeface="Wingdings 2"/>
        <a:buChar char="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50000"/>
        <a:buFont typeface="Wingdings 2"/>
        <a:buChar char="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43609" y="1052736"/>
            <a:ext cx="70567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0" dirty="0" smtClean="0">
                <a:latin typeface="+mj-ea"/>
                <a:ea typeface="+mj-ea"/>
              </a:rPr>
              <a:t>POS(Point of Sales)</a:t>
            </a:r>
          </a:p>
          <a:p>
            <a:pPr algn="r"/>
            <a:r>
              <a:rPr lang="ko-KR" altLang="en-US" sz="5000" dirty="0" smtClean="0">
                <a:latin typeface="+mj-ea"/>
                <a:ea typeface="+mj-ea"/>
              </a:rPr>
              <a:t>프로그램 </a:t>
            </a:r>
            <a:r>
              <a:rPr lang="en-US" altLang="ko-KR" sz="5000" dirty="0" smtClean="0">
                <a:latin typeface="+mj-ea"/>
                <a:ea typeface="+mj-ea"/>
              </a:rPr>
              <a:t>v1.0</a:t>
            </a:r>
            <a:endParaRPr lang="ko-KR" altLang="en-US" sz="5000" dirty="0">
              <a:latin typeface="+mj-ea"/>
              <a:ea typeface="+mj-ea"/>
            </a:endParaRPr>
          </a:p>
        </p:txBody>
      </p:sp>
      <p:sp>
        <p:nvSpPr>
          <p:cNvPr id="6" name="부제목 2"/>
          <p:cNvSpPr>
            <a:spLocks noGrp="1"/>
          </p:cNvSpPr>
          <p:nvPr>
            <p:ph type="subTitle" idx="1"/>
          </p:nvPr>
        </p:nvSpPr>
        <p:spPr>
          <a:xfrm>
            <a:off x="785786" y="4083912"/>
            <a:ext cx="7500990" cy="2081392"/>
          </a:xfrm>
        </p:spPr>
        <p:txBody>
          <a:bodyPr>
            <a:normAutofit/>
          </a:bodyPr>
          <a:lstStyle/>
          <a:p>
            <a:pPr algn="l"/>
            <a:endParaRPr lang="en-US" altLang="ko-KR" sz="2400" b="1" dirty="0" smtClean="0"/>
          </a:p>
          <a:p>
            <a:pPr algn="l"/>
            <a:r>
              <a:rPr lang="en-US" altLang="ko-KR" sz="2400" b="1" dirty="0" smtClean="0"/>
              <a:t>5</a:t>
            </a:r>
            <a:r>
              <a:rPr lang="ko-KR" altLang="en-US" sz="2400" b="1" dirty="0" smtClean="0"/>
              <a:t>조</a:t>
            </a:r>
            <a:endParaRPr lang="en-US" altLang="ko-KR" sz="2400" b="1" dirty="0" smtClean="0"/>
          </a:p>
          <a:p>
            <a:pPr algn="r"/>
            <a:r>
              <a:rPr lang="ko-KR" altLang="en-US" sz="2400" dirty="0" smtClean="0"/>
              <a:t>오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박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남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이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이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김</a:t>
            </a:r>
            <a:endParaRPr lang="ko-KR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134440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 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0" y="1513069"/>
            <a:ext cx="7920000" cy="51562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0583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 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0" y="1513069"/>
            <a:ext cx="7920000" cy="51562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0583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 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0" y="1513069"/>
            <a:ext cx="7920000" cy="51562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3849" b="16210"/>
          <a:stretch/>
        </p:blipFill>
        <p:spPr>
          <a:xfrm>
            <a:off x="1709287" y="2348881"/>
            <a:ext cx="6823153" cy="4320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4844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 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0" y="1513069"/>
            <a:ext cx="7920000" cy="51562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7131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 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0" y="1513069"/>
            <a:ext cx="7920000" cy="515629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6912260" y="6093296"/>
            <a:ext cx="540060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5" idx="7"/>
          </p:cNvCxnSpPr>
          <p:nvPr/>
        </p:nvCxnSpPr>
        <p:spPr>
          <a:xfrm flipH="1">
            <a:off x="7373230" y="5517232"/>
            <a:ext cx="799170" cy="660427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6804248" y="2996952"/>
            <a:ext cx="1152128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7661262" y="2348880"/>
            <a:ext cx="799170" cy="660427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7131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 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0" y="1513069"/>
            <a:ext cx="7920000" cy="515629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7380312" y="6093296"/>
            <a:ext cx="540060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7131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 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0" y="1513069"/>
            <a:ext cx="7920000" cy="51562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7131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 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0" y="1513069"/>
            <a:ext cx="7920000" cy="5156291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7380312" y="6093296"/>
            <a:ext cx="540060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7131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 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0" y="1513069"/>
            <a:ext cx="7920000" cy="51562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6594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 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0" y="1513069"/>
            <a:ext cx="7920000" cy="51562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9588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1988840"/>
            <a:ext cx="669674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5000" dirty="0" smtClean="0">
                <a:latin typeface="HY얕은샘물M" pitchFamily="18" charset="-127"/>
                <a:ea typeface="HY얕은샘물M" pitchFamily="18" charset="-127"/>
              </a:rPr>
              <a:t> POS </a:t>
            </a:r>
            <a:r>
              <a:rPr lang="ko-KR" altLang="en-US" sz="5000" dirty="0" smtClean="0">
                <a:latin typeface="HY얕은샘물M" pitchFamily="18" charset="-127"/>
                <a:ea typeface="HY얕은샘물M" pitchFamily="18" charset="-127"/>
              </a:rPr>
              <a:t>프로그램이란</a:t>
            </a:r>
            <a:r>
              <a:rPr lang="en-US" altLang="ko-KR" sz="5000" dirty="0" smtClean="0">
                <a:latin typeface="HY얕은샘물M" pitchFamily="18" charset="-127"/>
                <a:ea typeface="HY얕은샘물M" pitchFamily="18" charset="-127"/>
              </a:rPr>
              <a:t>?</a:t>
            </a:r>
          </a:p>
          <a:p>
            <a:pPr marL="342900" indent="-342900">
              <a:buAutoNum type="arabicPeriod"/>
            </a:pPr>
            <a:endParaRPr lang="en-US" altLang="ko-KR" sz="5000" dirty="0">
              <a:latin typeface="HY얕은샘물M" pitchFamily="18" charset="-127"/>
              <a:ea typeface="HY얕은샘물M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5000" dirty="0" smtClean="0">
                <a:latin typeface="HY얕은샘물M" pitchFamily="18" charset="-127"/>
                <a:ea typeface="HY얕은샘물M" pitchFamily="18" charset="-127"/>
              </a:rPr>
              <a:t> 구조</a:t>
            </a:r>
            <a:endParaRPr lang="en-US" altLang="ko-KR" sz="5000" dirty="0" smtClean="0">
              <a:latin typeface="HY얕은샘물M" pitchFamily="18" charset="-127"/>
              <a:ea typeface="HY얕은샘물M" pitchFamily="18" charset="-127"/>
            </a:endParaRPr>
          </a:p>
          <a:p>
            <a:endParaRPr lang="en-US" altLang="ko-KR" sz="5000" dirty="0" smtClean="0">
              <a:latin typeface="HY얕은샘물M" pitchFamily="18" charset="-127"/>
              <a:ea typeface="HY얕은샘물M" pitchFamily="18" charset="-127"/>
            </a:endParaRPr>
          </a:p>
          <a:p>
            <a:r>
              <a:rPr lang="en-US" altLang="ko-KR" sz="5000" dirty="0" smtClean="0">
                <a:latin typeface="HY얕은샘물M" pitchFamily="18" charset="-127"/>
                <a:ea typeface="HY얕은샘물M" pitchFamily="18" charset="-127"/>
              </a:rPr>
              <a:t>3. </a:t>
            </a:r>
            <a:r>
              <a:rPr lang="ko-KR" altLang="en-US" sz="5000" dirty="0" smtClean="0">
                <a:latin typeface="HY얕은샘물M" pitchFamily="18" charset="-127"/>
                <a:ea typeface="HY얕은샘물M" pitchFamily="18" charset="-127"/>
              </a:rPr>
              <a:t>구현</a:t>
            </a:r>
            <a:endParaRPr lang="ko-KR" altLang="en-US" sz="5000" dirty="0">
              <a:latin typeface="HY얕은샘물M" pitchFamily="18" charset="-127"/>
              <a:ea typeface="HY얕은샘물M" pitchFamily="18" charset="-127"/>
            </a:endParaRPr>
          </a:p>
        </p:txBody>
      </p:sp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ko-KR" altLang="en-US" dirty="0" smtClean="0"/>
              <a:t>목  차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63586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 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0" y="1513069"/>
            <a:ext cx="7920000" cy="51562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821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 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0" y="1513069"/>
            <a:ext cx="7920000" cy="51562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6594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 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0" y="1513069"/>
            <a:ext cx="7920000" cy="51562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0964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 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0" y="1513069"/>
            <a:ext cx="7920000" cy="51562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0964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 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0" y="1513069"/>
            <a:ext cx="7920000" cy="51562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0964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 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0" y="1513069"/>
            <a:ext cx="7920000" cy="51562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0367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 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0" y="1513069"/>
            <a:ext cx="7920000" cy="51562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0367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 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0" y="1513069"/>
            <a:ext cx="7920000" cy="51562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0583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 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0" y="1513069"/>
            <a:ext cx="7920000" cy="51562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0583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 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0" y="1513069"/>
            <a:ext cx="7920000" cy="51562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306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 smtClean="0"/>
              <a:t>1. POS </a:t>
            </a:r>
            <a:r>
              <a:rPr lang="ko-KR" altLang="en-US" dirty="0" smtClean="0"/>
              <a:t>프로그램이란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556792"/>
            <a:ext cx="66967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#1 </a:t>
            </a:r>
          </a:p>
          <a:p>
            <a:r>
              <a:rPr lang="en-US" altLang="ko-KR" sz="2400" dirty="0" smtClean="0"/>
              <a:t>POS</a:t>
            </a:r>
            <a:r>
              <a:rPr lang="ko-KR" altLang="en-US" sz="2400" dirty="0"/>
              <a:t>는 금전등록기와 컴퓨터 단말기의 기능을 </a:t>
            </a:r>
            <a:r>
              <a:rPr lang="ko-KR" altLang="en-US" sz="2400" dirty="0" smtClean="0"/>
              <a:t>    </a:t>
            </a:r>
            <a:endParaRPr lang="en-US" altLang="ko-KR" sz="2400" dirty="0" smtClean="0"/>
          </a:p>
          <a:p>
            <a:r>
              <a:rPr lang="ko-KR" altLang="en-US" sz="2400" dirty="0" smtClean="0"/>
              <a:t>결합한 </a:t>
            </a:r>
            <a:r>
              <a:rPr lang="ko-KR" altLang="en-US" sz="2400" dirty="0"/>
              <a:t>시스템으로 매상금액을 정산해 줄 뿐만 아니라 동시에 소매경영에 필요한 각종정보와 자료를 수집</a:t>
            </a:r>
            <a:r>
              <a:rPr lang="en-US" altLang="ko-KR" sz="2400" dirty="0"/>
              <a:t>·</a:t>
            </a:r>
            <a:r>
              <a:rPr lang="ko-KR" altLang="en-US" sz="2400" dirty="0"/>
              <a:t>처리해 주는 시스템으로 판매시점 관리 시스템이라고 한다</a:t>
            </a:r>
            <a:r>
              <a:rPr lang="en-US" altLang="ko-KR" sz="2400" dirty="0"/>
              <a:t>. 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#2 </a:t>
            </a:r>
          </a:p>
          <a:p>
            <a:r>
              <a:rPr lang="en-US" altLang="ko-KR" sz="2400" dirty="0" smtClean="0"/>
              <a:t>POS </a:t>
            </a:r>
            <a:r>
              <a:rPr lang="ko-KR" altLang="en-US" sz="2400" dirty="0"/>
              <a:t>시스템을 사용하게 되면 자사제품의 판매흐름을 단위품목별로 파악할 수 있을 뿐 </a:t>
            </a:r>
            <a:r>
              <a:rPr lang="ko-KR" altLang="en-US" sz="2400" dirty="0" smtClean="0"/>
              <a:t>아니라 </a:t>
            </a:r>
            <a:r>
              <a:rPr lang="ko-KR" altLang="en-US" sz="2400" dirty="0"/>
              <a:t>일일이 사람의 손을 필요로 했던 재고</a:t>
            </a:r>
            <a:r>
              <a:rPr lang="en-US" altLang="ko-KR" sz="2400" dirty="0"/>
              <a:t>·</a:t>
            </a:r>
            <a:r>
              <a:rPr lang="ko-KR" altLang="en-US" sz="2400" dirty="0"/>
              <a:t>발주</a:t>
            </a:r>
            <a:r>
              <a:rPr lang="en-US" altLang="ko-KR" sz="2400" dirty="0"/>
              <a:t>·</a:t>
            </a:r>
            <a:r>
              <a:rPr lang="ko-KR" altLang="en-US" sz="2400" dirty="0"/>
              <a:t>배송관리 체계를 단순화</a:t>
            </a:r>
            <a:r>
              <a:rPr lang="en-US" altLang="ko-KR" sz="2400" dirty="0"/>
              <a:t>·</a:t>
            </a:r>
            <a:r>
              <a:rPr lang="ko-KR" altLang="en-US" sz="2400" dirty="0"/>
              <a:t>표준화시켜 원가절감을 기할 수 있다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</p:spTree>
    <p:extLst>
      <p:ext uri="{BB962C8B-B14F-4D97-AF65-F5344CB8AC3E}">
        <p14:creationId xmlns="" xmlns:p14="http://schemas.microsoft.com/office/powerpoint/2010/main" val="108856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 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0" y="1513070"/>
            <a:ext cx="7920000" cy="51562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0583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2609617"/>
            <a:ext cx="8280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 smtClean="0"/>
              <a:t>Thank You.</a:t>
            </a:r>
            <a:endParaRPr lang="ko-KR" altLang="en-US" sz="8000" dirty="0"/>
          </a:p>
        </p:txBody>
      </p:sp>
    </p:spTree>
    <p:extLst>
      <p:ext uri="{BB962C8B-B14F-4D97-AF65-F5344CB8AC3E}">
        <p14:creationId xmlns="" xmlns:p14="http://schemas.microsoft.com/office/powerpoint/2010/main" val="108856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 조</a:t>
            </a:r>
            <a:endParaRPr lang="ko-KR" altLang="en-US" dirty="0"/>
          </a:p>
        </p:txBody>
      </p:sp>
      <p:pic>
        <p:nvPicPr>
          <p:cNvPr id="1026" name="Picture 2" descr="\\172.16.20.91\프로젝트\K-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74" y="1484784"/>
            <a:ext cx="6412406" cy="50832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08856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 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0" y="1484784"/>
            <a:ext cx="7920000" cy="51562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8856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0" y="1484784"/>
            <a:ext cx="7920000" cy="515629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 현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08856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13069"/>
            <a:ext cx="7920000" cy="515629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 현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08856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 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0" y="1513069"/>
            <a:ext cx="7920000" cy="51562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8856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>
            <a:spLocks noGrp="1"/>
          </p:cNvSpPr>
          <p:nvPr>
            <p:ph type="title"/>
          </p:nvPr>
        </p:nvSpPr>
        <p:spPr>
          <a:xfrm>
            <a:off x="409683" y="328976"/>
            <a:ext cx="8554805" cy="939784"/>
          </a:xfrm>
        </p:spPr>
        <p:txBody>
          <a:bodyPr/>
          <a:lstStyle/>
          <a:p>
            <a:pPr algn="l"/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 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0" y="1513069"/>
            <a:ext cx="7920000" cy="51562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0583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보자기">
  <a:themeElements>
    <a:clrScheme name="보자기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A0C435"/>
      </a:accent1>
      <a:accent2>
        <a:srgbClr val="F29F26"/>
      </a:accent2>
      <a:accent3>
        <a:srgbClr val="08BBDB"/>
      </a:accent3>
      <a:accent4>
        <a:srgbClr val="687CDD"/>
      </a:accent4>
      <a:accent5>
        <a:srgbClr val="28C874"/>
      </a:accent5>
      <a:accent6>
        <a:srgbClr val="E47963"/>
      </a:accent6>
      <a:hlink>
        <a:srgbClr val="64C143"/>
      </a:hlink>
      <a:folHlink>
        <a:srgbClr val="9A9A9A"/>
      </a:folHlink>
    </a:clrScheme>
    <a:fontScheme name="보자기">
      <a:maj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HY견고딕"/>
        <a:font script="Hans" typeface="华文楷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보자기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45000"/>
                <a:shade val="95000"/>
                <a:hueMod val="100000"/>
                <a:satMod val="100000"/>
              </a:schemeClr>
            </a:gs>
            <a:gs pos="50000">
              <a:schemeClr val="phClr">
                <a:tint val="8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50000">
              <a:schemeClr val="phClr">
                <a:tint val="100000"/>
                <a:shade val="50000"/>
                <a:hueMod val="100000"/>
                <a:satMod val="100000"/>
              </a:schemeClr>
            </a:gs>
            <a:gs pos="100000">
              <a:schemeClr val="phClr">
                <a:tint val="75000"/>
                <a:shade val="100000"/>
                <a:hueMod val="100000"/>
                <a:satMod val="100000"/>
              </a:schemeClr>
            </a:gs>
          </a:gsLst>
          <a:lin ang="1350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38100" dir="2400000" algn="br">
              <a:srgbClr val="000000">
                <a:alpha val="70588"/>
              </a:srgbClr>
            </a:outerShdw>
          </a:effectLst>
        </a:effectStyle>
        <a:effectStyle>
          <a:effectLst>
            <a:outerShdw blurRad="63500" dist="50800" dir="2400000" sx="96000" sy="96000">
              <a:srgbClr val="000000">
                <a:alpha val="78431"/>
              </a:srgbClr>
            </a:outerShdw>
          </a:effectLst>
          <a:scene3d>
            <a:camera prst="orthographicFront" fov="0">
              <a:rot lat="0" lon="0" rev="0"/>
            </a:camera>
            <a:lightRig rig="twoPt" dir="l">
              <a:rot lat="0" lon="600000" rev="5100000"/>
            </a:lightRig>
          </a:scene3d>
          <a:sp3d prstMaterial="plastic">
            <a:bevelT w="38100" h="25400"/>
            <a:contourClr>
              <a:srgbClr val="FFFFFF">
                <a:alpha val="0"/>
              </a:srgbClr>
            </a:contourClr>
          </a:sp3d>
        </a:effectStyle>
        <a:effectStyle>
          <a:effectLst>
            <a:outerShdw blurRad="63500" dist="63500" dir="600000" sx="96000" sy="96000">
              <a:srgbClr val="0F0F0F">
                <a:alpha val="78431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600000" rev="5100000"/>
            </a:lightRig>
          </a:scene3d>
          <a:sp3d prstMaterial="plastic">
            <a:bevelT w="114300" h="114300"/>
            <a:contourClr>
              <a:srgbClr val="FFFFFF">
                <a:alpha val="0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45000"/>
                <a:hueMod val="100000"/>
                <a:satMod val="10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47000"/>
                <a:hueMod val="100000"/>
                <a:satMod val="100000"/>
              </a:schemeClr>
              <a:schemeClr val="phClr">
                <a:tint val="7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Wrapper</Template>
  <TotalTime>238</TotalTime>
  <Words>209</Words>
  <Application>Microsoft Office PowerPoint</Application>
  <PresentationFormat>화면 슬라이드 쇼(4:3)</PresentationFormat>
  <Paragraphs>46</Paragraphs>
  <Slides>31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보자기</vt:lpstr>
      <vt:lpstr>슬라이드 1</vt:lpstr>
      <vt:lpstr>목  차</vt:lpstr>
      <vt:lpstr>1. POS 프로그램이란?</vt:lpstr>
      <vt:lpstr>2. 구 조</vt:lpstr>
      <vt:lpstr>3. 구 현</vt:lpstr>
      <vt:lpstr>3. 구 현</vt:lpstr>
      <vt:lpstr>3. 구 현</vt:lpstr>
      <vt:lpstr>3. 구 현</vt:lpstr>
      <vt:lpstr>3. 구 현</vt:lpstr>
      <vt:lpstr>3. 구 현</vt:lpstr>
      <vt:lpstr>3. 구 현</vt:lpstr>
      <vt:lpstr>3. 구 현</vt:lpstr>
      <vt:lpstr>3. 구 현</vt:lpstr>
      <vt:lpstr>3. 구 현</vt:lpstr>
      <vt:lpstr>3. 구 현</vt:lpstr>
      <vt:lpstr>3. 구 현</vt:lpstr>
      <vt:lpstr>3. 구 현</vt:lpstr>
      <vt:lpstr>3. 구 현</vt:lpstr>
      <vt:lpstr>3. 구 현</vt:lpstr>
      <vt:lpstr>3. 구 현</vt:lpstr>
      <vt:lpstr>3. 구 현</vt:lpstr>
      <vt:lpstr>3. 구 현</vt:lpstr>
      <vt:lpstr>3. 구 현</vt:lpstr>
      <vt:lpstr>3. 구 현</vt:lpstr>
      <vt:lpstr>3. 구 현</vt:lpstr>
      <vt:lpstr>3. 구 현</vt:lpstr>
      <vt:lpstr>3. 구 현</vt:lpstr>
      <vt:lpstr>3. 구 현</vt:lpstr>
      <vt:lpstr>3. 구 현</vt:lpstr>
      <vt:lpstr>3. 구 현</vt:lpstr>
      <vt:lpstr>슬라이드 31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yang-hp1</cp:lastModifiedBy>
  <cp:revision>10</cp:revision>
  <dcterms:created xsi:type="dcterms:W3CDTF">2013-07-04T03:30:49Z</dcterms:created>
  <dcterms:modified xsi:type="dcterms:W3CDTF">2015-12-06T08:43:54Z</dcterms:modified>
</cp:coreProperties>
</file>